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3004800" cy="9753600"/>
  <p:notesSz cx="6858000" cy="9144000"/>
  <p:defaultTextStyle>
    <a:lvl1pPr algn="ctr" defTabSz="584200">
      <a:defRPr sz="30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30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30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30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30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30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30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30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30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760" y="-1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2789272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508000" y="408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8000" y="913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08000" y="662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08000" y="4876800"/>
            <a:ext cx="56763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508000" y="2768600"/>
            <a:ext cx="567631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67453" indent="-367453">
              <a:spcBef>
                <a:spcPts val="0"/>
              </a:spcBef>
              <a:buSzPct val="65000"/>
              <a:defRPr sz="2800"/>
            </a:lvl1pPr>
            <a:lvl2pPr marL="761153" indent="-367453">
              <a:spcBef>
                <a:spcPts val="0"/>
              </a:spcBef>
              <a:buSzPct val="65000"/>
              <a:defRPr sz="2800"/>
            </a:lvl2pPr>
            <a:lvl3pPr marL="1154853" indent="-367453">
              <a:spcBef>
                <a:spcPts val="0"/>
              </a:spcBef>
              <a:buSzPct val="65000"/>
              <a:defRPr sz="2800"/>
            </a:lvl3pPr>
            <a:lvl4pPr marL="1548553" indent="-367453">
              <a:spcBef>
                <a:spcPts val="0"/>
              </a:spcBef>
              <a:buSzPct val="65000"/>
              <a:defRPr sz="2800"/>
            </a:lvl4pPr>
            <a:lvl5pPr marL="1942253" indent="-367453">
              <a:spcBef>
                <a:spcPts val="0"/>
              </a:spcBef>
              <a:buSzPct val="65000"/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584200">
        <a:lnSpc>
          <a:spcPct val="90000"/>
        </a:lnSpc>
        <a:spcBef>
          <a:spcPts val="1600"/>
        </a:spcBef>
        <a:defRPr sz="5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1pPr>
      <a:lvl2pPr indent="228600" algn="ctr" defTabSz="584200">
        <a:lnSpc>
          <a:spcPct val="90000"/>
        </a:lnSpc>
        <a:spcBef>
          <a:spcPts val="1600"/>
        </a:spcBef>
        <a:defRPr sz="5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2pPr>
      <a:lvl3pPr indent="457200" algn="ctr" defTabSz="584200">
        <a:lnSpc>
          <a:spcPct val="90000"/>
        </a:lnSpc>
        <a:spcBef>
          <a:spcPts val="1600"/>
        </a:spcBef>
        <a:defRPr sz="5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3pPr>
      <a:lvl4pPr indent="685800" algn="ctr" defTabSz="584200">
        <a:lnSpc>
          <a:spcPct val="90000"/>
        </a:lnSpc>
        <a:spcBef>
          <a:spcPts val="1600"/>
        </a:spcBef>
        <a:defRPr sz="5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4pPr>
      <a:lvl5pPr indent="914400" algn="ctr" defTabSz="584200">
        <a:lnSpc>
          <a:spcPct val="90000"/>
        </a:lnSpc>
        <a:spcBef>
          <a:spcPts val="1600"/>
        </a:spcBef>
        <a:defRPr sz="5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5pPr>
      <a:lvl6pPr indent="1143000" algn="ctr" defTabSz="584200">
        <a:lnSpc>
          <a:spcPct val="90000"/>
        </a:lnSpc>
        <a:spcBef>
          <a:spcPts val="1600"/>
        </a:spcBef>
        <a:defRPr sz="5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6pPr>
      <a:lvl7pPr indent="1371600" algn="ctr" defTabSz="584200">
        <a:lnSpc>
          <a:spcPct val="90000"/>
        </a:lnSpc>
        <a:spcBef>
          <a:spcPts val="1600"/>
        </a:spcBef>
        <a:defRPr sz="5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7pPr>
      <a:lvl8pPr indent="1600200" algn="ctr" defTabSz="584200">
        <a:lnSpc>
          <a:spcPct val="90000"/>
        </a:lnSpc>
        <a:spcBef>
          <a:spcPts val="1600"/>
        </a:spcBef>
        <a:defRPr sz="5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8pPr>
      <a:lvl9pPr indent="1828800" algn="ctr" defTabSz="584200">
        <a:lnSpc>
          <a:spcPct val="90000"/>
        </a:lnSpc>
        <a:spcBef>
          <a:spcPts val="1600"/>
        </a:spcBef>
        <a:defRPr sz="5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9pPr>
    </p:titleStyle>
    <p:bodyStyle>
      <a:lvl1pPr marL="4699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9398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4097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8796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23495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28194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32893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37592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42291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56362"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sz="4270">
                <a:solidFill>
                  <a:srgbClr val="D93E2B"/>
                </a:solidFill>
              </a:rPr>
              <a:t>Blueprints or conduits? </a:t>
            </a:r>
          </a:p>
          <a:p>
            <a:pPr lvl="0" defTabSz="356362"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sz="4270">
                <a:solidFill>
                  <a:srgbClr val="D93E2B"/>
                </a:solidFill>
              </a:rPr>
              <a:t>Using an automated tool </a:t>
            </a:r>
          </a:p>
          <a:p>
            <a:pPr lvl="0" defTabSz="356362"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sz="4270">
                <a:solidFill>
                  <a:srgbClr val="D93E2B"/>
                </a:solidFill>
              </a:rPr>
              <a:t>for text analysis</a:t>
            </a:r>
            <a:endParaRPr sz="732">
              <a:solidFill>
                <a:srgbClr val="D93E2B"/>
              </a:solidFill>
            </a:endParaRP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Stuart G. Towns and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Richard Watson Todd</a:t>
            </a:r>
            <a:endParaRPr sz="12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2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King Mongkut’s University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of Technology Thonburi</a:t>
            </a:r>
            <a:endParaRPr sz="12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D93E2B"/>
                </a:solidFill>
              </a:rPr>
              <a:t>Methodology using Coh-Metrix: Step 2</a:t>
            </a:r>
          </a:p>
        </p:txBody>
      </p:sp>
      <p:sp>
        <p:nvSpPr>
          <p:cNvPr id="118" name="Shape 118"/>
          <p:cNvSpPr/>
          <p:nvPr/>
        </p:nvSpPr>
        <p:spPr>
          <a:xfrm>
            <a:off x="9164926" y="2400086"/>
            <a:ext cx="1991858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800">
                <a:solidFill>
                  <a:srgbClr val="8731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7312B"/>
                </a:solidFill>
              </a:rPr>
              <a:t>Coh-Metrix</a:t>
            </a:r>
          </a:p>
        </p:txBody>
      </p:sp>
      <p:sp>
        <p:nvSpPr>
          <p:cNvPr id="119" name="Shape 119"/>
          <p:cNvSpPr/>
          <p:nvPr/>
        </p:nvSpPr>
        <p:spPr>
          <a:xfrm>
            <a:off x="7870816" y="3498006"/>
            <a:ext cx="4580078" cy="5601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391583" lvl="0" indent="-391583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414141"/>
                </a:solidFill>
              </a:rPr>
              <a:t>Available online</a:t>
            </a:r>
          </a:p>
          <a:p>
            <a:pPr marL="391583" lvl="0" indent="-391583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414141"/>
                </a:solidFill>
              </a:rPr>
              <a:t>Can analyze up to 15,000 characters</a:t>
            </a:r>
          </a:p>
          <a:p>
            <a:pPr marL="391583" lvl="0" indent="-391583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414141"/>
                </a:solidFill>
              </a:rPr>
              <a:t>108 quantitative algorithms from simple (counting words) to complex </a:t>
            </a:r>
            <a:r>
              <a:rPr sz="2800">
                <a:solidFill>
                  <a:srgbClr val="414141"/>
                </a:solidFill>
              </a:rPr>
              <a:t>(</a:t>
            </a:r>
            <a:r>
              <a:rPr sz="2800" smtClean="0">
                <a:solidFill>
                  <a:srgbClr val="414141"/>
                </a:solidFill>
              </a:rPr>
              <a:t>l</a:t>
            </a:r>
            <a:r>
              <a:rPr lang="en-US" sz="2800" smtClean="0">
                <a:solidFill>
                  <a:srgbClr val="414141"/>
                </a:solidFill>
              </a:rPr>
              <a:t>atent</a:t>
            </a:r>
            <a:r>
              <a:rPr sz="2800" smtClean="0">
                <a:solidFill>
                  <a:srgbClr val="414141"/>
                </a:solidFill>
              </a:rPr>
              <a:t> </a:t>
            </a:r>
            <a:r>
              <a:rPr sz="2800" dirty="0">
                <a:solidFill>
                  <a:srgbClr val="414141"/>
                </a:solidFill>
              </a:rPr>
              <a:t>semantic analysis)</a:t>
            </a:r>
          </a:p>
          <a:p>
            <a:pPr marL="391583" lvl="0" indent="-391583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414141"/>
                </a:solidFill>
              </a:rPr>
              <a:t>Some Algorithms use outside sources (e.g., WordNet, POS taggers, psycholinguistic DBs)</a:t>
            </a:r>
          </a:p>
          <a:p>
            <a:pPr marL="391583" lvl="0" indent="-391583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414141"/>
                </a:solidFill>
              </a:rPr>
              <a:t>Output is 108 numbers</a:t>
            </a:r>
          </a:p>
        </p:txBody>
      </p:sp>
      <p:sp>
        <p:nvSpPr>
          <p:cNvPr id="120" name="Shape 120"/>
          <p:cNvSpPr/>
          <p:nvPr/>
        </p:nvSpPr>
        <p:spPr>
          <a:xfrm>
            <a:off x="1073341" y="2324100"/>
            <a:ext cx="5117719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Cognitive or Social Construct</a:t>
            </a:r>
          </a:p>
        </p:txBody>
      </p:sp>
      <p:sp>
        <p:nvSpPr>
          <p:cNvPr id="121" name="Shape 121"/>
          <p:cNvSpPr/>
          <p:nvPr/>
        </p:nvSpPr>
        <p:spPr>
          <a:xfrm>
            <a:off x="3830298" y="3281692"/>
            <a:ext cx="1876327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800" i="1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6C6963"/>
                </a:solidFill>
              </a:rPr>
              <a:t>is construed by</a:t>
            </a:r>
          </a:p>
        </p:txBody>
      </p:sp>
      <p:sp>
        <p:nvSpPr>
          <p:cNvPr id="122" name="Shape 122"/>
          <p:cNvSpPr/>
          <p:nvPr/>
        </p:nvSpPr>
        <p:spPr>
          <a:xfrm>
            <a:off x="946945" y="4118636"/>
            <a:ext cx="5501867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800">
                <a:solidFill>
                  <a:srgbClr val="8731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7312B"/>
                </a:solidFill>
              </a:rPr>
              <a:t>Linguistic Characteristic Evidenced by a Linguistic Feature</a:t>
            </a:r>
          </a:p>
        </p:txBody>
      </p:sp>
      <p:sp>
        <p:nvSpPr>
          <p:cNvPr id="123" name="Shape 123"/>
          <p:cNvSpPr/>
          <p:nvPr/>
        </p:nvSpPr>
        <p:spPr>
          <a:xfrm>
            <a:off x="3204164" y="5488980"/>
            <a:ext cx="3128595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800" i="1">
                <a:solidFill>
                  <a:srgbClr val="87312B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87312B"/>
                </a:solidFill>
              </a:rPr>
              <a:t>is processed (identified, counted, computed) by</a:t>
            </a:r>
          </a:p>
        </p:txBody>
      </p:sp>
      <p:sp>
        <p:nvSpPr>
          <p:cNvPr id="124" name="Shape 124"/>
          <p:cNvSpPr/>
          <p:nvPr/>
        </p:nvSpPr>
        <p:spPr>
          <a:xfrm>
            <a:off x="1365506" y="6742794"/>
            <a:ext cx="4294593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800">
                <a:solidFill>
                  <a:srgbClr val="8731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7312B"/>
                </a:solidFill>
              </a:rPr>
              <a:t>Automated Algorithm</a:t>
            </a:r>
          </a:p>
        </p:txBody>
      </p:sp>
      <p:sp>
        <p:nvSpPr>
          <p:cNvPr id="125" name="Shape 125"/>
          <p:cNvSpPr/>
          <p:nvPr/>
        </p:nvSpPr>
        <p:spPr>
          <a:xfrm>
            <a:off x="3307351" y="7533371"/>
            <a:ext cx="2922220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800" i="1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6C6963"/>
                </a:solidFill>
              </a:rPr>
              <a:t>is interpreted (validated, checked) by</a:t>
            </a:r>
          </a:p>
        </p:txBody>
      </p:sp>
      <p:sp>
        <p:nvSpPr>
          <p:cNvPr id="126" name="Shape 126"/>
          <p:cNvSpPr/>
          <p:nvPr/>
        </p:nvSpPr>
        <p:spPr>
          <a:xfrm>
            <a:off x="946945" y="8747483"/>
            <a:ext cx="5131716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Human Intuition/Heuristics</a:t>
            </a:r>
          </a:p>
        </p:txBody>
      </p:sp>
      <p:sp>
        <p:nvSpPr>
          <p:cNvPr id="127" name="Shape 127"/>
          <p:cNvSpPr/>
          <p:nvPr/>
        </p:nvSpPr>
        <p:spPr>
          <a:xfrm flipH="1">
            <a:off x="3153432" y="2893534"/>
            <a:ext cx="1" cy="1284317"/>
          </a:xfrm>
          <a:prstGeom prst="line">
            <a:avLst/>
          </a:prstGeom>
          <a:ln w="38100">
            <a:solidFill>
              <a:srgbClr val="A49E92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 flipH="1">
            <a:off x="3153432" y="5239402"/>
            <a:ext cx="1" cy="1284317"/>
          </a:xfrm>
          <a:prstGeom prst="line">
            <a:avLst/>
          </a:prstGeom>
          <a:ln w="38100">
            <a:solidFill>
              <a:srgbClr val="8731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129" name="Shape 129"/>
          <p:cNvSpPr/>
          <p:nvPr/>
        </p:nvSpPr>
        <p:spPr>
          <a:xfrm flipH="1">
            <a:off x="3153432" y="7388730"/>
            <a:ext cx="1" cy="1284317"/>
          </a:xfrm>
          <a:prstGeom prst="line">
            <a:avLst/>
          </a:prstGeom>
          <a:ln w="38100">
            <a:solidFill>
              <a:srgbClr val="A49E92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D93E2B"/>
                </a:solidFill>
              </a:rPr>
              <a:t>Methodology using Coh-Metrix: Step 3</a:t>
            </a:r>
          </a:p>
        </p:txBody>
      </p:sp>
      <p:sp>
        <p:nvSpPr>
          <p:cNvPr id="132" name="Shape 132"/>
          <p:cNvSpPr/>
          <p:nvPr/>
        </p:nvSpPr>
        <p:spPr>
          <a:xfrm>
            <a:off x="8010218" y="3499127"/>
            <a:ext cx="4065398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800">
                <a:solidFill>
                  <a:srgbClr val="8731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7312B"/>
                </a:solidFill>
              </a:rPr>
              <a:t>What do the 108 numbers actually mean?</a:t>
            </a:r>
          </a:p>
        </p:txBody>
      </p:sp>
      <p:sp>
        <p:nvSpPr>
          <p:cNvPr id="133" name="Shape 133"/>
          <p:cNvSpPr/>
          <p:nvPr/>
        </p:nvSpPr>
        <p:spPr>
          <a:xfrm>
            <a:off x="7895621" y="5000093"/>
            <a:ext cx="4294592" cy="326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There must be a qualitative step where the researcher analyzes the results using human intuition.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6C6963"/>
              </a:solidFill>
              <a:latin typeface="Baskerville"/>
              <a:ea typeface="Baskerville"/>
              <a:cs typeface="Baskerville"/>
              <a:sym typeface="Baskerville"/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rPr>
              <a:t>(Baker, 2006; Biber, 1998)</a:t>
            </a:r>
          </a:p>
        </p:txBody>
      </p:sp>
      <p:sp>
        <p:nvSpPr>
          <p:cNvPr id="134" name="Shape 134"/>
          <p:cNvSpPr/>
          <p:nvPr/>
        </p:nvSpPr>
        <p:spPr>
          <a:xfrm>
            <a:off x="1073341" y="2324100"/>
            <a:ext cx="5117719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Cognitive or Social Construct</a:t>
            </a:r>
          </a:p>
        </p:txBody>
      </p:sp>
      <p:sp>
        <p:nvSpPr>
          <p:cNvPr id="135" name="Shape 135"/>
          <p:cNvSpPr/>
          <p:nvPr/>
        </p:nvSpPr>
        <p:spPr>
          <a:xfrm>
            <a:off x="3830298" y="3281692"/>
            <a:ext cx="1876327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800" i="1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6C6963"/>
                </a:solidFill>
              </a:rPr>
              <a:t>is construed by</a:t>
            </a:r>
          </a:p>
        </p:txBody>
      </p:sp>
      <p:sp>
        <p:nvSpPr>
          <p:cNvPr id="136" name="Shape 136"/>
          <p:cNvSpPr/>
          <p:nvPr/>
        </p:nvSpPr>
        <p:spPr>
          <a:xfrm>
            <a:off x="946945" y="4118636"/>
            <a:ext cx="5501867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Linguistic Characteristic Evidenced by a Linguistic Feature</a:t>
            </a:r>
          </a:p>
        </p:txBody>
      </p:sp>
      <p:sp>
        <p:nvSpPr>
          <p:cNvPr id="137" name="Shape 137"/>
          <p:cNvSpPr/>
          <p:nvPr/>
        </p:nvSpPr>
        <p:spPr>
          <a:xfrm>
            <a:off x="3204164" y="5488980"/>
            <a:ext cx="3128595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800" i="1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6C6963"/>
                </a:solidFill>
              </a:rPr>
              <a:t>is processed (identified, counted, computed) by</a:t>
            </a:r>
          </a:p>
        </p:txBody>
      </p:sp>
      <p:sp>
        <p:nvSpPr>
          <p:cNvPr id="138" name="Shape 138"/>
          <p:cNvSpPr/>
          <p:nvPr/>
        </p:nvSpPr>
        <p:spPr>
          <a:xfrm>
            <a:off x="1365506" y="6742794"/>
            <a:ext cx="4294593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800">
                <a:solidFill>
                  <a:srgbClr val="8731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7312B"/>
                </a:solidFill>
              </a:rPr>
              <a:t>Automated Algorithm</a:t>
            </a:r>
          </a:p>
        </p:txBody>
      </p:sp>
      <p:sp>
        <p:nvSpPr>
          <p:cNvPr id="139" name="Shape 139"/>
          <p:cNvSpPr/>
          <p:nvPr/>
        </p:nvSpPr>
        <p:spPr>
          <a:xfrm>
            <a:off x="3307351" y="7533371"/>
            <a:ext cx="2922220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800" i="1">
                <a:solidFill>
                  <a:srgbClr val="87312B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87312B"/>
                </a:solidFill>
              </a:rPr>
              <a:t>is interpreted (validated, checked) by</a:t>
            </a:r>
          </a:p>
        </p:txBody>
      </p:sp>
      <p:sp>
        <p:nvSpPr>
          <p:cNvPr id="140" name="Shape 140"/>
          <p:cNvSpPr/>
          <p:nvPr/>
        </p:nvSpPr>
        <p:spPr>
          <a:xfrm>
            <a:off x="946945" y="8747483"/>
            <a:ext cx="5131716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800">
                <a:solidFill>
                  <a:srgbClr val="8731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7312B"/>
                </a:solidFill>
              </a:rPr>
              <a:t>Human Intuition/Heuristics</a:t>
            </a:r>
          </a:p>
        </p:txBody>
      </p:sp>
      <p:sp>
        <p:nvSpPr>
          <p:cNvPr id="141" name="Shape 141"/>
          <p:cNvSpPr/>
          <p:nvPr/>
        </p:nvSpPr>
        <p:spPr>
          <a:xfrm flipH="1">
            <a:off x="3153432" y="2893534"/>
            <a:ext cx="1" cy="1284317"/>
          </a:xfrm>
          <a:prstGeom prst="line">
            <a:avLst/>
          </a:prstGeom>
          <a:ln w="38100">
            <a:solidFill>
              <a:srgbClr val="A49E92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 flipH="1">
            <a:off x="3153432" y="5239402"/>
            <a:ext cx="1" cy="1284317"/>
          </a:xfrm>
          <a:prstGeom prst="line">
            <a:avLst/>
          </a:prstGeom>
          <a:ln w="38100">
            <a:solidFill>
              <a:srgbClr val="A49E92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 flipH="1">
            <a:off x="3153432" y="7388730"/>
            <a:ext cx="1" cy="1284317"/>
          </a:xfrm>
          <a:prstGeom prst="line">
            <a:avLst/>
          </a:prstGeom>
          <a:ln w="38100">
            <a:solidFill>
              <a:srgbClr val="8731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D93E2B"/>
                </a:solidFill>
              </a:rPr>
              <a:t>Methodology: Potential Issues: Step 1</a:t>
            </a:r>
          </a:p>
        </p:txBody>
      </p:sp>
      <p:sp>
        <p:nvSpPr>
          <p:cNvPr id="146" name="Shape 146"/>
          <p:cNvSpPr/>
          <p:nvPr/>
        </p:nvSpPr>
        <p:spPr>
          <a:xfrm>
            <a:off x="8352093" y="2574925"/>
            <a:ext cx="357585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800">
                <a:solidFill>
                  <a:srgbClr val="8731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7312B"/>
                </a:solidFill>
              </a:rPr>
              <a:t>Construct Validity</a:t>
            </a:r>
          </a:p>
        </p:txBody>
      </p:sp>
      <p:sp>
        <p:nvSpPr>
          <p:cNvPr id="147" name="Shape 147"/>
          <p:cNvSpPr/>
          <p:nvPr/>
        </p:nvSpPr>
        <p:spPr>
          <a:xfrm>
            <a:off x="7870816" y="3473450"/>
            <a:ext cx="4538406" cy="574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391583" lvl="0" indent="-391583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Researchers must choose the correct analysis tool based on the research questions</a:t>
            </a:r>
          </a:p>
          <a:p>
            <a:pPr marL="391583" lvl="0" indent="-391583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414141"/>
              </a:solidFill>
            </a:endParaRPr>
          </a:p>
          <a:p>
            <a:pPr marL="391583" lvl="0" indent="-391583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Example: Readability indices use pure conduit model of analysis. But we now know that readability should be viewed using the Blueprint model.</a:t>
            </a:r>
          </a:p>
        </p:txBody>
      </p:sp>
      <p:sp>
        <p:nvSpPr>
          <p:cNvPr id="148" name="Shape 148"/>
          <p:cNvSpPr/>
          <p:nvPr/>
        </p:nvSpPr>
        <p:spPr>
          <a:xfrm>
            <a:off x="1073341" y="2324100"/>
            <a:ext cx="5117719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800">
                <a:solidFill>
                  <a:srgbClr val="8731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7312B"/>
                </a:solidFill>
              </a:rPr>
              <a:t>Cognitive or Social Construct</a:t>
            </a:r>
          </a:p>
        </p:txBody>
      </p:sp>
      <p:sp>
        <p:nvSpPr>
          <p:cNvPr id="149" name="Shape 149"/>
          <p:cNvSpPr/>
          <p:nvPr/>
        </p:nvSpPr>
        <p:spPr>
          <a:xfrm>
            <a:off x="3830298" y="3281692"/>
            <a:ext cx="1876327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800" i="1">
                <a:solidFill>
                  <a:srgbClr val="87312B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87312B"/>
                </a:solidFill>
              </a:rPr>
              <a:t>is construed by</a:t>
            </a:r>
          </a:p>
        </p:txBody>
      </p:sp>
      <p:sp>
        <p:nvSpPr>
          <p:cNvPr id="150" name="Shape 150"/>
          <p:cNvSpPr/>
          <p:nvPr/>
        </p:nvSpPr>
        <p:spPr>
          <a:xfrm>
            <a:off x="946945" y="4118636"/>
            <a:ext cx="5501867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800">
                <a:solidFill>
                  <a:srgbClr val="8731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7312B"/>
                </a:solidFill>
              </a:rPr>
              <a:t>Linguistic Characteristic Evidenced by a Linguistic Feature</a:t>
            </a:r>
          </a:p>
        </p:txBody>
      </p:sp>
      <p:sp>
        <p:nvSpPr>
          <p:cNvPr id="151" name="Shape 151"/>
          <p:cNvSpPr/>
          <p:nvPr/>
        </p:nvSpPr>
        <p:spPr>
          <a:xfrm>
            <a:off x="3204164" y="5488980"/>
            <a:ext cx="3128595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800" i="1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6C6963"/>
                </a:solidFill>
              </a:rPr>
              <a:t>is processed (identified, counted, computed) by</a:t>
            </a:r>
          </a:p>
        </p:txBody>
      </p:sp>
      <p:sp>
        <p:nvSpPr>
          <p:cNvPr id="152" name="Shape 152"/>
          <p:cNvSpPr/>
          <p:nvPr/>
        </p:nvSpPr>
        <p:spPr>
          <a:xfrm>
            <a:off x="1365506" y="6742794"/>
            <a:ext cx="4294593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Automated Algorithm</a:t>
            </a:r>
          </a:p>
        </p:txBody>
      </p:sp>
      <p:sp>
        <p:nvSpPr>
          <p:cNvPr id="153" name="Shape 153"/>
          <p:cNvSpPr/>
          <p:nvPr/>
        </p:nvSpPr>
        <p:spPr>
          <a:xfrm>
            <a:off x="3307351" y="7533371"/>
            <a:ext cx="2922220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800" i="1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6C6963"/>
                </a:solidFill>
              </a:rPr>
              <a:t>is interpreted (validated, checked) by</a:t>
            </a:r>
          </a:p>
        </p:txBody>
      </p:sp>
      <p:sp>
        <p:nvSpPr>
          <p:cNvPr id="154" name="Shape 154"/>
          <p:cNvSpPr/>
          <p:nvPr/>
        </p:nvSpPr>
        <p:spPr>
          <a:xfrm>
            <a:off x="946945" y="8747483"/>
            <a:ext cx="5131716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Human Intuition/Heuristics</a:t>
            </a:r>
          </a:p>
        </p:txBody>
      </p:sp>
      <p:sp>
        <p:nvSpPr>
          <p:cNvPr id="155" name="Shape 155"/>
          <p:cNvSpPr/>
          <p:nvPr/>
        </p:nvSpPr>
        <p:spPr>
          <a:xfrm flipH="1">
            <a:off x="3153432" y="2893534"/>
            <a:ext cx="1" cy="1284317"/>
          </a:xfrm>
          <a:prstGeom prst="line">
            <a:avLst/>
          </a:prstGeom>
          <a:ln w="38100">
            <a:solidFill>
              <a:srgbClr val="8731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156" name="Shape 156"/>
          <p:cNvSpPr/>
          <p:nvPr/>
        </p:nvSpPr>
        <p:spPr>
          <a:xfrm flipH="1">
            <a:off x="3153432" y="5239402"/>
            <a:ext cx="1" cy="1284317"/>
          </a:xfrm>
          <a:prstGeom prst="line">
            <a:avLst/>
          </a:prstGeom>
          <a:ln w="38100">
            <a:solidFill>
              <a:srgbClr val="A49E92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157" name="Shape 157"/>
          <p:cNvSpPr/>
          <p:nvPr/>
        </p:nvSpPr>
        <p:spPr>
          <a:xfrm flipH="1">
            <a:off x="3153432" y="7388730"/>
            <a:ext cx="1" cy="1284317"/>
          </a:xfrm>
          <a:prstGeom prst="line">
            <a:avLst/>
          </a:prstGeom>
          <a:ln w="38100">
            <a:solidFill>
              <a:srgbClr val="A49E92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D93E2B"/>
                </a:solidFill>
              </a:rPr>
              <a:t>Methodology: Potential Issues: Step 2</a:t>
            </a:r>
          </a:p>
        </p:txBody>
      </p:sp>
      <p:sp>
        <p:nvSpPr>
          <p:cNvPr id="160" name="Shape 160"/>
          <p:cNvSpPr/>
          <p:nvPr/>
        </p:nvSpPr>
        <p:spPr>
          <a:xfrm>
            <a:off x="8226416" y="2530022"/>
            <a:ext cx="3575852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800">
                <a:solidFill>
                  <a:srgbClr val="8731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7312B"/>
                </a:solidFill>
              </a:rPr>
              <a:t>Algorithms are a “black box”</a:t>
            </a:r>
          </a:p>
        </p:txBody>
      </p:sp>
      <p:sp>
        <p:nvSpPr>
          <p:cNvPr id="161" name="Shape 161"/>
          <p:cNvSpPr/>
          <p:nvPr/>
        </p:nvSpPr>
        <p:spPr>
          <a:xfrm>
            <a:off x="8107883" y="3673628"/>
            <a:ext cx="4294593" cy="480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550333" lvl="0" indent="-550333" algn="l"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Lack of Clarity (might do something unexpected)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414141"/>
              </a:solidFill>
            </a:endParaRPr>
          </a:p>
          <a:p>
            <a:pPr marL="550333" lvl="0" indent="-550333" algn="l">
              <a:buSzPct val="100000"/>
              <a:buAutoNum type="arabicPeriod" startAt="2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Incorrect Results (bugs)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414141"/>
              </a:solidFill>
            </a:endParaRPr>
          </a:p>
          <a:p>
            <a:pPr marL="550333" lvl="0" indent="-550333" algn="l">
              <a:buSzPct val="100000"/>
              <a:buAutoNum type="arabicPeriod" startAt="3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Technical Limitations (Language Complexity)</a:t>
            </a:r>
          </a:p>
        </p:txBody>
      </p:sp>
      <p:sp>
        <p:nvSpPr>
          <p:cNvPr id="162" name="Shape 162"/>
          <p:cNvSpPr/>
          <p:nvPr/>
        </p:nvSpPr>
        <p:spPr>
          <a:xfrm>
            <a:off x="1073341" y="2324100"/>
            <a:ext cx="5117719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Cognitive or Social Construct</a:t>
            </a:r>
          </a:p>
        </p:txBody>
      </p:sp>
      <p:sp>
        <p:nvSpPr>
          <p:cNvPr id="163" name="Shape 163"/>
          <p:cNvSpPr/>
          <p:nvPr/>
        </p:nvSpPr>
        <p:spPr>
          <a:xfrm>
            <a:off x="3830298" y="3281692"/>
            <a:ext cx="1876327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800" i="1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6C6963"/>
                </a:solidFill>
              </a:rPr>
              <a:t>is construed by</a:t>
            </a:r>
          </a:p>
        </p:txBody>
      </p:sp>
      <p:sp>
        <p:nvSpPr>
          <p:cNvPr id="164" name="Shape 164"/>
          <p:cNvSpPr/>
          <p:nvPr/>
        </p:nvSpPr>
        <p:spPr>
          <a:xfrm>
            <a:off x="946945" y="4118636"/>
            <a:ext cx="5501867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800">
                <a:solidFill>
                  <a:srgbClr val="8731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7312B"/>
                </a:solidFill>
              </a:rPr>
              <a:t>Linguistic Characteristic Evidenced by a Linguistic Feature</a:t>
            </a:r>
          </a:p>
        </p:txBody>
      </p:sp>
      <p:sp>
        <p:nvSpPr>
          <p:cNvPr id="165" name="Shape 165"/>
          <p:cNvSpPr/>
          <p:nvPr/>
        </p:nvSpPr>
        <p:spPr>
          <a:xfrm>
            <a:off x="3204164" y="5488980"/>
            <a:ext cx="3128595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800" i="1">
                <a:solidFill>
                  <a:srgbClr val="87312B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87312B"/>
                </a:solidFill>
              </a:rPr>
              <a:t>is processed (identified, counted, computed) by</a:t>
            </a:r>
          </a:p>
        </p:txBody>
      </p:sp>
      <p:sp>
        <p:nvSpPr>
          <p:cNvPr id="166" name="Shape 166"/>
          <p:cNvSpPr/>
          <p:nvPr/>
        </p:nvSpPr>
        <p:spPr>
          <a:xfrm>
            <a:off x="1365506" y="6742794"/>
            <a:ext cx="4294593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800">
                <a:solidFill>
                  <a:srgbClr val="8731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7312B"/>
                </a:solidFill>
              </a:rPr>
              <a:t>Automated Algorithm</a:t>
            </a:r>
          </a:p>
        </p:txBody>
      </p:sp>
      <p:sp>
        <p:nvSpPr>
          <p:cNvPr id="167" name="Shape 167"/>
          <p:cNvSpPr/>
          <p:nvPr/>
        </p:nvSpPr>
        <p:spPr>
          <a:xfrm>
            <a:off x="3307351" y="7533371"/>
            <a:ext cx="2922220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800" i="1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6C6963"/>
                </a:solidFill>
              </a:rPr>
              <a:t>is interpreted (validated, checked) by</a:t>
            </a:r>
          </a:p>
        </p:txBody>
      </p:sp>
      <p:sp>
        <p:nvSpPr>
          <p:cNvPr id="168" name="Shape 168"/>
          <p:cNvSpPr/>
          <p:nvPr/>
        </p:nvSpPr>
        <p:spPr>
          <a:xfrm>
            <a:off x="946945" y="8747483"/>
            <a:ext cx="5131716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Human Intuition/Heuristics</a:t>
            </a:r>
          </a:p>
        </p:txBody>
      </p:sp>
      <p:sp>
        <p:nvSpPr>
          <p:cNvPr id="169" name="Shape 169"/>
          <p:cNvSpPr/>
          <p:nvPr/>
        </p:nvSpPr>
        <p:spPr>
          <a:xfrm flipH="1">
            <a:off x="3153432" y="2893534"/>
            <a:ext cx="1" cy="1284317"/>
          </a:xfrm>
          <a:prstGeom prst="line">
            <a:avLst/>
          </a:prstGeom>
          <a:ln w="38100">
            <a:solidFill>
              <a:srgbClr val="A49E92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170" name="Shape 170"/>
          <p:cNvSpPr/>
          <p:nvPr/>
        </p:nvSpPr>
        <p:spPr>
          <a:xfrm flipH="1">
            <a:off x="3153432" y="5239402"/>
            <a:ext cx="1" cy="1284317"/>
          </a:xfrm>
          <a:prstGeom prst="line">
            <a:avLst/>
          </a:prstGeom>
          <a:ln w="38100">
            <a:solidFill>
              <a:srgbClr val="8731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171" name="Shape 171"/>
          <p:cNvSpPr/>
          <p:nvPr/>
        </p:nvSpPr>
        <p:spPr>
          <a:xfrm flipH="1">
            <a:off x="3153432" y="7388730"/>
            <a:ext cx="1" cy="1284317"/>
          </a:xfrm>
          <a:prstGeom prst="line">
            <a:avLst/>
          </a:prstGeom>
          <a:ln w="38100">
            <a:solidFill>
              <a:srgbClr val="A49E92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D93E2B"/>
                </a:solidFill>
              </a:rPr>
              <a:t>Step 2 Issues: Lack of Clarity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>
                <a:solidFill>
                  <a:srgbClr val="87312B"/>
                </a:solidFill>
              </a:rPr>
              <a:t>Conduit:</a:t>
            </a:r>
            <a:r>
              <a:rPr sz="3600">
                <a:solidFill>
                  <a:srgbClr val="414141"/>
                </a:solidFill>
              </a:rPr>
              <a:t> What is a word? Coh-Metrix documentation doesn't say, but we determined that: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“Marvel’s" is two words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“comic-book-movie“ is one word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>
                <a:solidFill>
                  <a:srgbClr val="87312B"/>
                </a:solidFill>
              </a:rPr>
              <a:t>Blueprint:</a:t>
            </a:r>
            <a:r>
              <a:rPr sz="3600">
                <a:solidFill>
                  <a:srgbClr val="414141"/>
                </a:solidFill>
              </a:rPr>
              <a:t> Coh-Metrix uses outside sources (e.g. WordNet), but the researcher doesn't see how it is used or how this might affect the results.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D93E2B"/>
                </a:solidFill>
              </a:rPr>
              <a:t>Step 2 Issues: Incorrect Results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09700" lvl="7" indent="0" algn="l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414141"/>
                </a:solidFill>
              </a:rPr>
              <a:t>“There were ripples of anticipation — and some anxiety — when Marvel Enterprises announced that Joss Whedon would direct “Marvel’s The Avengers,” the comic-book-movie to end all comic-book-movies, featuring Iron Man, Captain America, the Hulk, Black Widow, Hawkeye and (did I miss anyone?), oh yes, Thor.” (Hornaday, 2013).</a:t>
            </a:r>
          </a:p>
          <a:p>
            <a:pPr marL="391583" lvl="0" indent="-391583">
              <a:buClrTx/>
              <a:buSzPct val="7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414141"/>
                </a:solidFill>
              </a:rPr>
              <a:t>How many words?  How many sentences?  </a:t>
            </a:r>
          </a:p>
          <a:p>
            <a:pPr marL="391583" lvl="0" indent="-391583">
              <a:buClrTx/>
              <a:buSzPct val="7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414141"/>
                </a:solidFill>
              </a:rPr>
              <a:t>Coh-Metrix: 4 sentences with an average of 11.25 words</a:t>
            </a:r>
          </a:p>
          <a:p>
            <a:pPr marL="391583" lvl="0" indent="-391583">
              <a:buClrTx/>
              <a:buSzPct val="7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414141"/>
                </a:solidFill>
              </a:rPr>
              <a:t>“Sentence” is an important variable in many Coh-Metrix indices, which brings their validity into question.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1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D93E2B"/>
                </a:solidFill>
              </a:rPr>
              <a:t>Step 2 Issues: Technological Limitations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As an automated text analysis moves more towards a Blueprint Model, the results will be less accurate.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Example: Anaphor Overlap - matching pronouns to the correct noun in the sentence before.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These types of issues may not be obvious to the researcher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73201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3240">
                <a:solidFill>
                  <a:srgbClr val="D93E2B"/>
                </a:solidFill>
              </a:rPr>
              <a:t>Methodology: Potential Issues</a:t>
            </a:r>
          </a:p>
          <a:p>
            <a:pPr lvl="0" defTabSz="473201"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3240">
                <a:solidFill>
                  <a:srgbClr val="D93E2B"/>
                </a:solidFill>
              </a:rPr>
              <a:t>Step 3</a:t>
            </a:r>
          </a:p>
        </p:txBody>
      </p:sp>
      <p:sp>
        <p:nvSpPr>
          <p:cNvPr id="183" name="Shape 183"/>
          <p:cNvSpPr/>
          <p:nvPr/>
        </p:nvSpPr>
        <p:spPr>
          <a:xfrm>
            <a:off x="8094885" y="3008122"/>
            <a:ext cx="3575852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800">
                <a:solidFill>
                  <a:srgbClr val="8731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7312B"/>
                </a:solidFill>
              </a:rPr>
              <a:t>What do the 108 numbers actually mean?</a:t>
            </a:r>
          </a:p>
        </p:txBody>
      </p:sp>
      <p:sp>
        <p:nvSpPr>
          <p:cNvPr id="184" name="Shape 184"/>
          <p:cNvSpPr/>
          <p:nvPr/>
        </p:nvSpPr>
        <p:spPr>
          <a:xfrm>
            <a:off x="8318955" y="5084821"/>
            <a:ext cx="3575852" cy="292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A purely quantitative analysis does not provide much insight into the socio-cultural context in which the text was written</a:t>
            </a:r>
          </a:p>
        </p:txBody>
      </p:sp>
      <p:sp>
        <p:nvSpPr>
          <p:cNvPr id="185" name="Shape 185"/>
          <p:cNvSpPr/>
          <p:nvPr/>
        </p:nvSpPr>
        <p:spPr>
          <a:xfrm>
            <a:off x="1073341" y="2324100"/>
            <a:ext cx="5117719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Cognitive or Social Construct</a:t>
            </a:r>
          </a:p>
        </p:txBody>
      </p:sp>
      <p:sp>
        <p:nvSpPr>
          <p:cNvPr id="186" name="Shape 186"/>
          <p:cNvSpPr/>
          <p:nvPr/>
        </p:nvSpPr>
        <p:spPr>
          <a:xfrm>
            <a:off x="3830298" y="3281692"/>
            <a:ext cx="1876327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800" i="1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6C6963"/>
                </a:solidFill>
              </a:rPr>
              <a:t>is construed by</a:t>
            </a:r>
          </a:p>
        </p:txBody>
      </p:sp>
      <p:sp>
        <p:nvSpPr>
          <p:cNvPr id="187" name="Shape 187"/>
          <p:cNvSpPr/>
          <p:nvPr/>
        </p:nvSpPr>
        <p:spPr>
          <a:xfrm>
            <a:off x="946945" y="4118636"/>
            <a:ext cx="5501867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Linguistic Characteristic Evidenced by a Linguistic Feature</a:t>
            </a:r>
          </a:p>
        </p:txBody>
      </p:sp>
      <p:sp>
        <p:nvSpPr>
          <p:cNvPr id="188" name="Shape 188"/>
          <p:cNvSpPr/>
          <p:nvPr/>
        </p:nvSpPr>
        <p:spPr>
          <a:xfrm>
            <a:off x="3204164" y="5488980"/>
            <a:ext cx="3128595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800" i="1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6C6963"/>
                </a:solidFill>
              </a:rPr>
              <a:t>is processed (identified, counted, computed) by</a:t>
            </a:r>
          </a:p>
        </p:txBody>
      </p:sp>
      <p:sp>
        <p:nvSpPr>
          <p:cNvPr id="189" name="Shape 189"/>
          <p:cNvSpPr/>
          <p:nvPr/>
        </p:nvSpPr>
        <p:spPr>
          <a:xfrm>
            <a:off x="1365506" y="6742794"/>
            <a:ext cx="4294593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800">
                <a:solidFill>
                  <a:srgbClr val="8731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7312B"/>
                </a:solidFill>
              </a:rPr>
              <a:t>Automated Algorithm</a:t>
            </a:r>
          </a:p>
        </p:txBody>
      </p:sp>
      <p:sp>
        <p:nvSpPr>
          <p:cNvPr id="190" name="Shape 190"/>
          <p:cNvSpPr/>
          <p:nvPr/>
        </p:nvSpPr>
        <p:spPr>
          <a:xfrm>
            <a:off x="3307351" y="7533371"/>
            <a:ext cx="2922220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800" i="1">
                <a:solidFill>
                  <a:srgbClr val="87312B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87312B"/>
                </a:solidFill>
              </a:rPr>
              <a:t>is interpreted (validated, checked) by</a:t>
            </a:r>
          </a:p>
        </p:txBody>
      </p:sp>
      <p:sp>
        <p:nvSpPr>
          <p:cNvPr id="191" name="Shape 191"/>
          <p:cNvSpPr/>
          <p:nvPr/>
        </p:nvSpPr>
        <p:spPr>
          <a:xfrm>
            <a:off x="946945" y="8747483"/>
            <a:ext cx="5131716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800">
                <a:solidFill>
                  <a:srgbClr val="8731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7312B"/>
                </a:solidFill>
              </a:rPr>
              <a:t>Human Intuition/Heuristics</a:t>
            </a:r>
          </a:p>
        </p:txBody>
      </p:sp>
      <p:sp>
        <p:nvSpPr>
          <p:cNvPr id="192" name="Shape 192"/>
          <p:cNvSpPr/>
          <p:nvPr/>
        </p:nvSpPr>
        <p:spPr>
          <a:xfrm flipH="1">
            <a:off x="3153432" y="2893534"/>
            <a:ext cx="1" cy="1284317"/>
          </a:xfrm>
          <a:prstGeom prst="line">
            <a:avLst/>
          </a:prstGeom>
          <a:ln w="38100">
            <a:solidFill>
              <a:srgbClr val="A49E92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193" name="Shape 193"/>
          <p:cNvSpPr/>
          <p:nvPr/>
        </p:nvSpPr>
        <p:spPr>
          <a:xfrm flipH="1">
            <a:off x="3153432" y="5239402"/>
            <a:ext cx="1" cy="1284317"/>
          </a:xfrm>
          <a:prstGeom prst="line">
            <a:avLst/>
          </a:prstGeom>
          <a:ln w="38100">
            <a:solidFill>
              <a:srgbClr val="A49E92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194" name="Shape 194"/>
          <p:cNvSpPr/>
          <p:nvPr/>
        </p:nvSpPr>
        <p:spPr>
          <a:xfrm flipH="1">
            <a:off x="3153432" y="7388730"/>
            <a:ext cx="1" cy="1284317"/>
          </a:xfrm>
          <a:prstGeom prst="line">
            <a:avLst/>
          </a:prstGeom>
          <a:ln w="38100">
            <a:solidFill>
              <a:srgbClr val="8731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D93E2B"/>
                </a:solidFill>
              </a:rPr>
              <a:t>Summary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Conduit-Blueprint Model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Coh-Metrix is mostly Conduit, but starts to move towards Blueprint with the use of outside sources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3-step methodology for automated text analysis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Many issues that a researcher should be aware of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1600"/>
              </a:spcBef>
              <a:buClrTx/>
              <a:buSzTx/>
              <a:buFontTx/>
              <a:buNone/>
              <a:defRPr sz="50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D93E2B"/>
                </a:solidFill>
              </a:rPr>
              <a:t>Thank You!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D93E2B"/>
                </a:solidFill>
              </a:rPr>
              <a:t>Perspectives on Analyzing Discourse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87312B"/>
                </a:solidFill>
              </a:rPr>
              <a:t>Conduit Model:</a:t>
            </a:r>
            <a:r>
              <a:rPr sz="3600" dirty="0">
                <a:solidFill>
                  <a:srgbClr val="414141"/>
                </a:solidFill>
              </a:rPr>
              <a:t> the text (the words) of the discourse is a conduit (container) that implicitly holds all of the meaning of the text to be sent to the user</a:t>
            </a:r>
          </a:p>
          <a:p>
            <a:pPr marL="0" lv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87312B"/>
                </a:solidFill>
              </a:rPr>
              <a:t>Blueprint Model:</a:t>
            </a:r>
            <a:r>
              <a:rPr sz="3600" dirty="0">
                <a:solidFill>
                  <a:srgbClr val="414141"/>
                </a:solidFill>
              </a:rPr>
              <a:t> the text is merely a blueprint that guides the reader in the active construction of the meaning of the text</a:t>
            </a:r>
          </a:p>
        </p:txBody>
      </p:sp>
      <p:sp>
        <p:nvSpPr>
          <p:cNvPr id="49" name="Shape 49"/>
          <p:cNvSpPr/>
          <p:nvPr/>
        </p:nvSpPr>
        <p:spPr>
          <a:xfrm>
            <a:off x="8623938" y="8343900"/>
            <a:ext cx="248792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(Reddy, 1979)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16" fill="hold" grpId="2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D93E2B"/>
                </a:solidFill>
              </a:rPr>
              <a:t>Conduit/Blueprint Metaphor</a:t>
            </a:r>
          </a:p>
        </p:txBody>
      </p:sp>
      <p:sp>
        <p:nvSpPr>
          <p:cNvPr id="52" name="Shape 52"/>
          <p:cNvSpPr/>
          <p:nvPr/>
        </p:nvSpPr>
        <p:spPr>
          <a:xfrm>
            <a:off x="2954889" y="2336800"/>
            <a:ext cx="7095022" cy="7049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49639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53" name="Shape 53"/>
          <p:cNvSpPr/>
          <p:nvPr/>
        </p:nvSpPr>
        <p:spPr>
          <a:xfrm flipV="1">
            <a:off x="6502400" y="2386318"/>
            <a:ext cx="0" cy="6943643"/>
          </a:xfrm>
          <a:prstGeom prst="line">
            <a:avLst/>
          </a:prstGeom>
          <a:ln w="25400">
            <a:solidFill>
              <a:srgbClr val="49639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54" name="Shape 54"/>
          <p:cNvSpPr/>
          <p:nvPr/>
        </p:nvSpPr>
        <p:spPr>
          <a:xfrm flipH="1" flipV="1">
            <a:off x="2926997" y="5861612"/>
            <a:ext cx="7150806" cy="1"/>
          </a:xfrm>
          <a:prstGeom prst="line">
            <a:avLst/>
          </a:prstGeom>
          <a:ln w="25400">
            <a:solidFill>
              <a:srgbClr val="49639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5512263" y="3343373"/>
            <a:ext cx="410655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A</a:t>
            </a:r>
          </a:p>
        </p:txBody>
      </p:sp>
      <p:sp>
        <p:nvSpPr>
          <p:cNvPr id="56" name="Shape 56"/>
          <p:cNvSpPr/>
          <p:nvPr/>
        </p:nvSpPr>
        <p:spPr>
          <a:xfrm>
            <a:off x="6982559" y="3343373"/>
            <a:ext cx="34703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</a:t>
            </a:r>
          </a:p>
        </p:txBody>
      </p:sp>
      <p:sp>
        <p:nvSpPr>
          <p:cNvPr id="57" name="Shape 57"/>
          <p:cNvSpPr/>
          <p:nvPr/>
        </p:nvSpPr>
        <p:spPr>
          <a:xfrm>
            <a:off x="6963862" y="7718723"/>
            <a:ext cx="38442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C</a:t>
            </a:r>
          </a:p>
        </p:txBody>
      </p:sp>
      <p:sp>
        <p:nvSpPr>
          <p:cNvPr id="58" name="Shape 58"/>
          <p:cNvSpPr/>
          <p:nvPr/>
        </p:nvSpPr>
        <p:spPr>
          <a:xfrm>
            <a:off x="5513602" y="7718723"/>
            <a:ext cx="40916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D</a:t>
            </a:r>
          </a:p>
        </p:txBody>
      </p:sp>
      <p:sp>
        <p:nvSpPr>
          <p:cNvPr id="59" name="Shape 59"/>
          <p:cNvSpPr/>
          <p:nvPr/>
        </p:nvSpPr>
        <p:spPr>
          <a:xfrm>
            <a:off x="6092659" y="5451871"/>
            <a:ext cx="819482" cy="8194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pic>
        <p:nvPicPr>
          <p:cNvPr id="6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3270" y="3964284"/>
            <a:ext cx="845609" cy="119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95381" y="3973413"/>
            <a:ext cx="845609" cy="119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3270" y="6556011"/>
            <a:ext cx="845609" cy="119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94786" y="6565140"/>
            <a:ext cx="845609" cy="119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asted-ima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94128" y="6508452"/>
            <a:ext cx="1743817" cy="1301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asted-image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37451" y="6264573"/>
            <a:ext cx="1727201" cy="142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pasted-image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62800" y="4071640"/>
            <a:ext cx="1606473" cy="119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pasted-image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907516" y="3924730"/>
            <a:ext cx="1187070" cy="1368822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9910871" y="8682566"/>
            <a:ext cx="248792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(Reddy, 1979)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16" fill="hold" grpId="1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D93E2B"/>
                </a:solidFill>
              </a:rPr>
              <a:t>Automated Text Analysis Tools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Examples: AntConc, WordSmith Tools, Coh-Metrix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Automated Text Analysis tools can be very useful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Fast speed, reliable results, lots of data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But they also have their drawbacks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 Mostly a conduit model approach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D93E2B"/>
                </a:solidFill>
              </a:rPr>
              <a:t>Example Tool: Coh-Metrix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Original purposes of Coh-Metrix: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Update the idea behind “readability” to include newer theories on text and discourse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First automated tool to measure text cohesion 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Offer many automated analyses using several different knowledge sources (Blueprint Model)</a:t>
            </a:r>
          </a:p>
        </p:txBody>
      </p:sp>
      <p:sp>
        <p:nvSpPr>
          <p:cNvPr id="75" name="Shape 75"/>
          <p:cNvSpPr/>
          <p:nvPr/>
        </p:nvSpPr>
        <p:spPr>
          <a:xfrm>
            <a:off x="6363803" y="8652933"/>
            <a:ext cx="515399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(McNamara &amp; Graesser, 2010)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D93E2B"/>
                </a:solidFill>
              </a:rPr>
              <a:t>Example Coh-Metrix Indicies</a:t>
            </a:r>
          </a:p>
        </p:txBody>
      </p:sp>
      <p:graphicFrame>
        <p:nvGraphicFramePr>
          <p:cNvPr id="78" name="Table 78"/>
          <p:cNvGraphicFramePr/>
          <p:nvPr>
            <p:extLst>
              <p:ext uri="{D42A27DB-BD31-4B8C-83A1-F6EECF244321}">
                <p14:modId xmlns:p14="http://schemas.microsoft.com/office/powerpoint/2010/main" val="3413537743"/>
              </p:ext>
            </p:extLst>
          </p:nvPr>
        </p:nvGraphicFramePr>
        <p:xfrm>
          <a:off x="894886" y="2444750"/>
          <a:ext cx="11215026" cy="729093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439054"/>
                <a:gridCol w="7775972"/>
              </a:tblGrid>
              <a:tr h="381000">
                <a:tc>
                  <a:txBody>
                    <a:bodyPr/>
                    <a:lstStyle/>
                    <a:p>
                      <a:pPr lvl="0" defTabSz="914400">
                        <a:spcBef>
                          <a:spcPts val="1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 i="1">
                          <a:solidFill>
                            <a:srgbClr val="414141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Coh-Metrix Output Category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solidFill>
                      <a:srgbClr val="A8C3D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spcBef>
                          <a:spcPts val="1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 i="1">
                          <a:solidFill>
                            <a:srgbClr val="414141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Example Coh-Matrix Indices for each category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  <a:solidFill>
                      <a:srgbClr val="A8C3DF"/>
                    </a:solidFill>
                  </a:tcPr>
                </a:tc>
              </a:tr>
              <a:tr h="516768">
                <a:tc>
                  <a:txBody>
                    <a:bodyPr/>
                    <a:lstStyle/>
                    <a:p>
                      <a:pPr lvl="0" defTabSz="914400">
                        <a:spcBef>
                          <a:spcPts val="1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Descriptive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spcBef>
                          <a:spcPts val="1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Word, sentence, and paragraph count and length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828249">
                <a:tc>
                  <a:txBody>
                    <a:bodyPr/>
                    <a:lstStyle/>
                    <a:p>
                      <a:pPr lvl="0" defTabSz="914400">
                        <a:spcBef>
                          <a:spcPts val="1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Text Easability Principal Component Scores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spcBef>
                          <a:spcPts val="1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Text Easability PC Syntactic simplicity, Text Easability PC Deep cohesion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522060">
                <a:tc>
                  <a:txBody>
                    <a:bodyPr/>
                    <a:lstStyle/>
                    <a:p>
                      <a:pPr lvl="0" defTabSz="914400">
                        <a:spcBef>
                          <a:spcPts val="1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Referential Cohesion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spcBef>
                          <a:spcPts val="1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Noun overlap, argument overlap, anaphor overlap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564856">
                <a:tc>
                  <a:txBody>
                    <a:bodyPr/>
                    <a:lstStyle/>
                    <a:p>
                      <a:pPr lvl="0" defTabSz="914400">
                        <a:spcBef>
                          <a:spcPts val="1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200" dirty="0" smtClean="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Latent</a:t>
                      </a:r>
                      <a:r>
                        <a:rPr sz="2200" dirty="0" smtClean="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2200" dirty="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Semantic Analysis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spcBef>
                          <a:spcPts val="1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LSA overlap in adjacent sentences, LSA given/new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673930">
                <a:tc>
                  <a:txBody>
                    <a:bodyPr/>
                    <a:lstStyle/>
                    <a:p>
                      <a:pPr lvl="0" defTabSz="914400">
                        <a:spcBef>
                          <a:spcPts val="1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Lexical Diversity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spcBef>
                          <a:spcPts val="1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Type-token ratio for content words and for all words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576630">
                <a:tc>
                  <a:txBody>
                    <a:bodyPr/>
                    <a:lstStyle/>
                    <a:p>
                      <a:pPr lvl="0" defTabSz="914400">
                        <a:spcBef>
                          <a:spcPts val="1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Connectives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spcBef>
                          <a:spcPts val="1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Causal, logical, temporal, and additive connectives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531717">
                <a:tc>
                  <a:txBody>
                    <a:bodyPr/>
                    <a:lstStyle/>
                    <a:p>
                      <a:pPr lvl="0" defTabSz="914400">
                        <a:spcBef>
                          <a:spcPts val="1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Situation Model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spcBef>
                          <a:spcPts val="1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Causal and intentional verbs, WordNet overlap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673930">
                <a:tc>
                  <a:txBody>
                    <a:bodyPr/>
                    <a:lstStyle/>
                    <a:p>
                      <a:pPr lvl="0" defTabSz="914400">
                        <a:spcBef>
                          <a:spcPts val="1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Syntactic Complexity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spcBef>
                          <a:spcPts val="1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Left-embeddedness, number of modifiers per noun phrase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673930">
                <a:tc>
                  <a:txBody>
                    <a:bodyPr/>
                    <a:lstStyle/>
                    <a:p>
                      <a:pPr lvl="0" defTabSz="914400">
                        <a:spcBef>
                          <a:spcPts val="1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Syntactic Pattern Density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spcBef>
                          <a:spcPts val="1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Noun, verb, adverbial, prepositional phrase densities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673930">
                <a:tc>
                  <a:txBody>
                    <a:bodyPr/>
                    <a:lstStyle/>
                    <a:p>
                      <a:pPr lvl="0" defTabSz="914400">
                        <a:spcBef>
                          <a:spcPts val="1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Word Information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spcBef>
                          <a:spcPts val="1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Age of acquisition, familiarity, concreteness, polysemy, hypernymy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673930">
                <a:tc>
                  <a:txBody>
                    <a:bodyPr/>
                    <a:lstStyle/>
                    <a:p>
                      <a:pPr lvl="0" defTabSz="914400">
                        <a:spcBef>
                          <a:spcPts val="1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Readability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spcBef>
                          <a:spcPts val="1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41414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Flesch Reading Ease, Flesch-Kincaid Reading Level</a:t>
                      </a:r>
                    </a:p>
                  </a:txBody>
                  <a:tcPr marL="12700" marR="12700" marT="12700" marB="12700" anchor="ctr" horzOverflow="overflow">
                    <a:lnL w="12700">
                      <a:solidFill>
                        <a:srgbClr val="164F86"/>
                      </a:solidFill>
                      <a:miter lim="400000"/>
                    </a:lnL>
                    <a:lnR w="12700">
                      <a:solidFill>
                        <a:srgbClr val="164F86"/>
                      </a:solidFill>
                      <a:miter lim="400000"/>
                    </a:lnR>
                    <a:lnT w="12700">
                      <a:solidFill>
                        <a:srgbClr val="164F86"/>
                      </a:solidFill>
                      <a:miter lim="400000"/>
                    </a:lnT>
                    <a:lnB w="127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D93E2B"/>
                </a:solidFill>
              </a:rPr>
              <a:t>Coh-Metrix: Conduit or Blueprint?</a:t>
            </a:r>
          </a:p>
        </p:txBody>
      </p:sp>
      <p:sp>
        <p:nvSpPr>
          <p:cNvPr id="81" name="Shape 81"/>
          <p:cNvSpPr/>
          <p:nvPr/>
        </p:nvSpPr>
        <p:spPr>
          <a:xfrm>
            <a:off x="214155" y="4893733"/>
            <a:ext cx="1288042" cy="241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14141"/>
                </a:solidFill>
              </a:rPr>
              <a:t>Counting Word Frequency and Type/Token Ratio</a:t>
            </a:r>
          </a:p>
        </p:txBody>
      </p:sp>
      <p:sp>
        <p:nvSpPr>
          <p:cNvPr id="82" name="Shape 82"/>
          <p:cNvSpPr/>
          <p:nvPr/>
        </p:nvSpPr>
        <p:spPr>
          <a:xfrm>
            <a:off x="1797422" y="5219700"/>
            <a:ext cx="1288042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14141"/>
                </a:solidFill>
              </a:rPr>
              <a:t>Counting Parts of Speech (uses POS Tagger)</a:t>
            </a:r>
          </a:p>
        </p:txBody>
      </p:sp>
      <p:sp>
        <p:nvSpPr>
          <p:cNvPr id="83" name="Shape 83"/>
          <p:cNvSpPr/>
          <p:nvPr/>
        </p:nvSpPr>
        <p:spPr>
          <a:xfrm>
            <a:off x="3380688" y="4889500"/>
            <a:ext cx="1672367" cy="241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14141"/>
                </a:solidFill>
              </a:rPr>
              <a:t>Counting Words related to a mental model (e.g., spatial and temporal words)</a:t>
            </a:r>
          </a:p>
        </p:txBody>
      </p:sp>
      <p:sp>
        <p:nvSpPr>
          <p:cNvPr id="84" name="Shape 84"/>
          <p:cNvSpPr/>
          <p:nvPr/>
        </p:nvSpPr>
        <p:spPr>
          <a:xfrm>
            <a:off x="5348278" y="5121373"/>
            <a:ext cx="2043495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414141"/>
                </a:solidFill>
              </a:rPr>
              <a:t>Computing psycho-linguistic features of words (e.g., imageability and concreteness)</a:t>
            </a:r>
          </a:p>
        </p:txBody>
      </p:sp>
      <p:sp>
        <p:nvSpPr>
          <p:cNvPr id="85" name="Shape 85"/>
          <p:cNvSpPr/>
          <p:nvPr/>
        </p:nvSpPr>
        <p:spPr>
          <a:xfrm>
            <a:off x="10270835" y="4965699"/>
            <a:ext cx="2131154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 i="1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000" i="1">
                <a:solidFill>
                  <a:srgbClr val="414141"/>
                </a:solidFill>
              </a:rPr>
              <a:t>(Coh-Metrix can not consider the socio-cultural aspects of the text)</a:t>
            </a:r>
          </a:p>
        </p:txBody>
      </p:sp>
      <p:sp>
        <p:nvSpPr>
          <p:cNvPr id="86" name="Shape 86"/>
          <p:cNvSpPr/>
          <p:nvPr/>
        </p:nvSpPr>
        <p:spPr>
          <a:xfrm>
            <a:off x="320985" y="3702049"/>
            <a:ext cx="179129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2400"/>
              </a:spcBef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Conduit</a:t>
            </a:r>
          </a:p>
        </p:txBody>
      </p:sp>
      <p:sp>
        <p:nvSpPr>
          <p:cNvPr id="87" name="Shape 87"/>
          <p:cNvSpPr/>
          <p:nvPr/>
        </p:nvSpPr>
        <p:spPr>
          <a:xfrm>
            <a:off x="10439288" y="3702049"/>
            <a:ext cx="202503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2400"/>
              </a:spcBef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Blueprint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523623" y="4103351"/>
            <a:ext cx="7600679" cy="0"/>
          </a:xfrm>
          <a:prstGeom prst="straightConnector1">
            <a:avLst/>
          </a:prstGeom>
          <a:noFill/>
          <a:ln w="25400" cap="flat">
            <a:solidFill>
              <a:srgbClr val="414141"/>
            </a:solidFill>
            <a:prstDash val="solid"/>
            <a:miter lim="400000"/>
            <a:headEnd type="arrow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4112874" y="2324100"/>
            <a:ext cx="5117719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Cognitive or Social Construct</a:t>
            </a:r>
          </a:p>
        </p:txBody>
      </p:sp>
      <p:sp>
        <p:nvSpPr>
          <p:cNvPr id="91" name="Shape 91"/>
          <p:cNvSpPr/>
          <p:nvPr/>
        </p:nvSpPr>
        <p:spPr>
          <a:xfrm>
            <a:off x="6869831" y="3281692"/>
            <a:ext cx="1876327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800" i="1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i="0"/>
            </a:pPr>
            <a:r>
              <a:rPr sz="2800" i="1"/>
              <a:t>is construed by</a:t>
            </a:r>
          </a:p>
        </p:txBody>
      </p:sp>
      <p:sp>
        <p:nvSpPr>
          <p:cNvPr id="92" name="Shape 92"/>
          <p:cNvSpPr/>
          <p:nvPr/>
        </p:nvSpPr>
        <p:spPr>
          <a:xfrm>
            <a:off x="3986478" y="4118636"/>
            <a:ext cx="5501868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Linguistic Characteristic Evidenced by a Linguistic Feature</a:t>
            </a:r>
          </a:p>
        </p:txBody>
      </p:sp>
      <p:sp>
        <p:nvSpPr>
          <p:cNvPr id="93" name="Shape 93"/>
          <p:cNvSpPr/>
          <p:nvPr/>
        </p:nvSpPr>
        <p:spPr>
          <a:xfrm>
            <a:off x="6243697" y="5488980"/>
            <a:ext cx="3128595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800" i="1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i="0"/>
            </a:pPr>
            <a:r>
              <a:rPr sz="2800" i="1"/>
              <a:t>is processed (identified, counted, computed) by</a:t>
            </a:r>
          </a:p>
        </p:txBody>
      </p:sp>
      <p:sp>
        <p:nvSpPr>
          <p:cNvPr id="94" name="Shape 94"/>
          <p:cNvSpPr/>
          <p:nvPr/>
        </p:nvSpPr>
        <p:spPr>
          <a:xfrm>
            <a:off x="4405040" y="6742794"/>
            <a:ext cx="429459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Automated Algorithm</a:t>
            </a:r>
          </a:p>
        </p:txBody>
      </p:sp>
      <p:sp>
        <p:nvSpPr>
          <p:cNvPr id="95" name="Shape 95"/>
          <p:cNvSpPr/>
          <p:nvPr/>
        </p:nvSpPr>
        <p:spPr>
          <a:xfrm>
            <a:off x="6346885" y="7533371"/>
            <a:ext cx="292221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800" i="1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i="0"/>
            </a:pPr>
            <a:r>
              <a:rPr sz="2800" i="1"/>
              <a:t>is interpreted (validated, checked) by</a:t>
            </a:r>
          </a:p>
        </p:txBody>
      </p:sp>
      <p:sp>
        <p:nvSpPr>
          <p:cNvPr id="96" name="Shape 96"/>
          <p:cNvSpPr/>
          <p:nvPr/>
        </p:nvSpPr>
        <p:spPr>
          <a:xfrm>
            <a:off x="3986478" y="8747483"/>
            <a:ext cx="5131716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Human Intuition/Heuristics</a:t>
            </a:r>
          </a:p>
        </p:txBody>
      </p:sp>
      <p:sp>
        <p:nvSpPr>
          <p:cNvPr id="97" name="Shape 97"/>
          <p:cNvSpPr/>
          <p:nvPr/>
        </p:nvSpPr>
        <p:spPr>
          <a:xfrm>
            <a:off x="6192965" y="2893534"/>
            <a:ext cx="1" cy="1284317"/>
          </a:xfrm>
          <a:prstGeom prst="line">
            <a:avLst/>
          </a:prstGeom>
          <a:ln w="38100">
            <a:solidFill>
              <a:srgbClr val="A49E92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6192965" y="5239402"/>
            <a:ext cx="1" cy="1284317"/>
          </a:xfrm>
          <a:prstGeom prst="line">
            <a:avLst/>
          </a:prstGeom>
          <a:ln w="38100">
            <a:solidFill>
              <a:srgbClr val="A49E92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6192965" y="7388730"/>
            <a:ext cx="1" cy="1284317"/>
          </a:xfrm>
          <a:prstGeom prst="line">
            <a:avLst/>
          </a:prstGeom>
          <a:ln w="38100">
            <a:solidFill>
              <a:srgbClr val="A49E92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D93E2B"/>
                </a:solidFill>
              </a:rPr>
              <a:t>Methodology for Using Automated Text Analysis Tools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D93E2B"/>
                </a:solidFill>
              </a:rPr>
              <a:t>Methodology using Coh-Metrix: Step 1</a:t>
            </a:r>
          </a:p>
        </p:txBody>
      </p:sp>
      <p:sp>
        <p:nvSpPr>
          <p:cNvPr id="103" name="Shape 103"/>
          <p:cNvSpPr/>
          <p:nvPr/>
        </p:nvSpPr>
        <p:spPr>
          <a:xfrm>
            <a:off x="7870816" y="2335542"/>
            <a:ext cx="4304919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800">
                <a:solidFill>
                  <a:srgbClr val="8731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7312B"/>
                </a:solidFill>
              </a:rPr>
              <a:t>Linguistic Features that increase cognitive load on the reader:</a:t>
            </a:r>
          </a:p>
        </p:txBody>
      </p:sp>
      <p:sp>
        <p:nvSpPr>
          <p:cNvPr id="104" name="Shape 104"/>
          <p:cNvSpPr/>
          <p:nvPr/>
        </p:nvSpPr>
        <p:spPr>
          <a:xfrm>
            <a:off x="7870816" y="4210050"/>
            <a:ext cx="4304919" cy="386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391583" lvl="0" indent="-391583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Longer length words </a:t>
            </a:r>
          </a:p>
          <a:p>
            <a:pPr marL="391583" lvl="0" indent="-391583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Passive voice</a:t>
            </a:r>
          </a:p>
          <a:p>
            <a:pPr marL="391583" lvl="0" indent="-391583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Logic words</a:t>
            </a:r>
          </a:p>
          <a:p>
            <a:pPr marL="391583" lvl="0" indent="-391583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Dissimilar sentence structures (syntax)</a:t>
            </a:r>
          </a:p>
          <a:p>
            <a:pPr marL="391583" lvl="0" indent="-391583" algn="l"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The number of words  in a sentence before the main verb</a:t>
            </a:r>
          </a:p>
        </p:txBody>
      </p:sp>
      <p:sp>
        <p:nvSpPr>
          <p:cNvPr id="105" name="Shape 105"/>
          <p:cNvSpPr/>
          <p:nvPr/>
        </p:nvSpPr>
        <p:spPr>
          <a:xfrm>
            <a:off x="7464416" y="8508146"/>
            <a:ext cx="511771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8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C6963"/>
                </a:solidFill>
              </a:rPr>
              <a:t>(Graesser &amp; McNamara, 2011)</a:t>
            </a:r>
          </a:p>
        </p:txBody>
      </p:sp>
      <p:sp>
        <p:nvSpPr>
          <p:cNvPr id="106" name="Shape 106"/>
          <p:cNvSpPr/>
          <p:nvPr/>
        </p:nvSpPr>
        <p:spPr>
          <a:xfrm>
            <a:off x="1073341" y="2324100"/>
            <a:ext cx="5117719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800">
                <a:solidFill>
                  <a:srgbClr val="8731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7312B"/>
                </a:solidFill>
              </a:rPr>
              <a:t>Cognitive or Social Construct</a:t>
            </a:r>
          </a:p>
        </p:txBody>
      </p:sp>
      <p:sp>
        <p:nvSpPr>
          <p:cNvPr id="107" name="Shape 107"/>
          <p:cNvSpPr/>
          <p:nvPr/>
        </p:nvSpPr>
        <p:spPr>
          <a:xfrm>
            <a:off x="3830298" y="3281692"/>
            <a:ext cx="1876327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800" i="1">
                <a:solidFill>
                  <a:srgbClr val="87312B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87312B"/>
                </a:solidFill>
              </a:rPr>
              <a:t>is construed by</a:t>
            </a:r>
          </a:p>
        </p:txBody>
      </p:sp>
      <p:sp>
        <p:nvSpPr>
          <p:cNvPr id="108" name="Shape 108"/>
          <p:cNvSpPr/>
          <p:nvPr/>
        </p:nvSpPr>
        <p:spPr>
          <a:xfrm>
            <a:off x="946945" y="4118636"/>
            <a:ext cx="5501867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800">
                <a:solidFill>
                  <a:srgbClr val="8731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7312B"/>
                </a:solidFill>
              </a:rPr>
              <a:t>Linguistic Characteristic Evidenced by a Linguistic Feature</a:t>
            </a:r>
          </a:p>
        </p:txBody>
      </p:sp>
      <p:sp>
        <p:nvSpPr>
          <p:cNvPr id="109" name="Shape 109"/>
          <p:cNvSpPr/>
          <p:nvPr/>
        </p:nvSpPr>
        <p:spPr>
          <a:xfrm>
            <a:off x="3204164" y="5488980"/>
            <a:ext cx="3128595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800" i="1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6C6963"/>
                </a:solidFill>
              </a:rPr>
              <a:t>is processed (identified, counted, computed) by</a:t>
            </a:r>
          </a:p>
        </p:txBody>
      </p:sp>
      <p:sp>
        <p:nvSpPr>
          <p:cNvPr id="110" name="Shape 110"/>
          <p:cNvSpPr/>
          <p:nvPr/>
        </p:nvSpPr>
        <p:spPr>
          <a:xfrm>
            <a:off x="1365506" y="6742794"/>
            <a:ext cx="4294593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Automated Algorithm</a:t>
            </a:r>
          </a:p>
        </p:txBody>
      </p:sp>
      <p:sp>
        <p:nvSpPr>
          <p:cNvPr id="111" name="Shape 111"/>
          <p:cNvSpPr/>
          <p:nvPr/>
        </p:nvSpPr>
        <p:spPr>
          <a:xfrm>
            <a:off x="3307351" y="7533371"/>
            <a:ext cx="2922220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800" i="1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800" i="1">
                <a:solidFill>
                  <a:srgbClr val="6C6963"/>
                </a:solidFill>
              </a:rPr>
              <a:t>is interpreted (validated, checked) by</a:t>
            </a:r>
          </a:p>
        </p:txBody>
      </p:sp>
      <p:sp>
        <p:nvSpPr>
          <p:cNvPr id="112" name="Shape 112"/>
          <p:cNvSpPr/>
          <p:nvPr/>
        </p:nvSpPr>
        <p:spPr>
          <a:xfrm>
            <a:off x="946945" y="8747483"/>
            <a:ext cx="5131716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14141"/>
                </a:solidFill>
              </a:rPr>
              <a:t>Human Intuition/Heuristics</a:t>
            </a:r>
          </a:p>
        </p:txBody>
      </p:sp>
      <p:sp>
        <p:nvSpPr>
          <p:cNvPr id="113" name="Shape 113"/>
          <p:cNvSpPr/>
          <p:nvPr/>
        </p:nvSpPr>
        <p:spPr>
          <a:xfrm flipH="1">
            <a:off x="3153432" y="2893534"/>
            <a:ext cx="1" cy="1284317"/>
          </a:xfrm>
          <a:prstGeom prst="line">
            <a:avLst/>
          </a:prstGeom>
          <a:ln w="38100">
            <a:solidFill>
              <a:srgbClr val="8731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 flipH="1">
            <a:off x="3153432" y="5239402"/>
            <a:ext cx="1" cy="1284317"/>
          </a:xfrm>
          <a:prstGeom prst="line">
            <a:avLst/>
          </a:prstGeom>
          <a:ln w="38100">
            <a:solidFill>
              <a:srgbClr val="A49E92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115" name="Shape 115"/>
          <p:cNvSpPr/>
          <p:nvPr/>
        </p:nvSpPr>
        <p:spPr>
          <a:xfrm flipH="1">
            <a:off x="3153432" y="7388730"/>
            <a:ext cx="1" cy="1284317"/>
          </a:xfrm>
          <a:prstGeom prst="line">
            <a:avLst/>
          </a:prstGeom>
          <a:ln w="38100">
            <a:solidFill>
              <a:srgbClr val="A49E92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1248</Words>
  <Application>Microsoft Macintosh PowerPoint</Application>
  <PresentationFormat>Custom</PresentationFormat>
  <Paragraphs>170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New_Template4</vt:lpstr>
      <vt:lpstr>Blueprints or conduits?  Using an automated tool  for text analysis</vt:lpstr>
      <vt:lpstr>Perspectives on Analyzing Discourse</vt:lpstr>
      <vt:lpstr>Conduit/Blueprint Metaphor</vt:lpstr>
      <vt:lpstr>Automated Text Analysis Tools</vt:lpstr>
      <vt:lpstr>Example Tool: Coh-Metrix</vt:lpstr>
      <vt:lpstr>Example Coh-Metrix Indicies</vt:lpstr>
      <vt:lpstr>Coh-Metrix: Conduit or Blueprint?</vt:lpstr>
      <vt:lpstr>Methodology for Using Automated Text Analysis Tools</vt:lpstr>
      <vt:lpstr>Methodology using Coh-Metrix: Step 1</vt:lpstr>
      <vt:lpstr>Methodology using Coh-Metrix: Step 2</vt:lpstr>
      <vt:lpstr>Methodology using Coh-Metrix: Step 3</vt:lpstr>
      <vt:lpstr>Methodology: Potential Issues: Step 1</vt:lpstr>
      <vt:lpstr>Methodology: Potential Issues: Step 2</vt:lpstr>
      <vt:lpstr>Step 2 Issues: Lack of Clarity</vt:lpstr>
      <vt:lpstr>Step 2 Issues: Incorrect Results</vt:lpstr>
      <vt:lpstr>Step 2 Issues: Technological Limitations</vt:lpstr>
      <vt:lpstr>Methodology: Potential Issues Step 3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Blueprints or conduits?  Using an automated tool  for text analysis</dc:title>
  <cp:lastModifiedBy>Stuart Towns</cp:lastModifiedBy>
  <cp:revision>3</cp:revision>
  <dcterms:modified xsi:type="dcterms:W3CDTF">2014-06-17T09:58:27Z</dcterms:modified>
</cp:coreProperties>
</file>